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717" r:id="rId2"/>
    <p:sldId id="885" r:id="rId3"/>
    <p:sldId id="886" r:id="rId4"/>
    <p:sldId id="887" r:id="rId5"/>
    <p:sldId id="888" r:id="rId6"/>
    <p:sldId id="890" r:id="rId7"/>
    <p:sldId id="891" r:id="rId8"/>
    <p:sldId id="893" r:id="rId9"/>
    <p:sldId id="894" r:id="rId10"/>
    <p:sldId id="895" r:id="rId11"/>
    <p:sldId id="896" r:id="rId12"/>
    <p:sldId id="897" r:id="rId13"/>
    <p:sldId id="899" r:id="rId14"/>
    <p:sldId id="857" r:id="rId15"/>
    <p:sldId id="876" r:id="rId16"/>
    <p:sldId id="815" r:id="rId17"/>
    <p:sldId id="877" r:id="rId18"/>
    <p:sldId id="879" r:id="rId19"/>
    <p:sldId id="872" r:id="rId20"/>
    <p:sldId id="903" r:id="rId21"/>
    <p:sldId id="864" r:id="rId22"/>
    <p:sldId id="871" r:id="rId23"/>
    <p:sldId id="873" r:id="rId24"/>
    <p:sldId id="858" r:id="rId25"/>
  </p:sldIdLst>
  <p:sldSz cx="12192000" cy="6858000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/>
    <p:restoredTop sz="94521"/>
  </p:normalViewPr>
  <p:slideViewPr>
    <p:cSldViewPr snapToGrid="0">
      <p:cViewPr varScale="1">
        <p:scale>
          <a:sx n="107" d="100"/>
          <a:sy n="107" d="100"/>
        </p:scale>
        <p:origin x="3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B92BF7D9-6C1A-4D6C-83E5-358E6381BEC0}" type="datetimeFigureOut">
              <a:rPr lang="en-GB"/>
              <a:pPr>
                <a:defRPr/>
              </a:pPr>
              <a:t>03/12/2020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808AC383-E8D4-418C-A662-3DD45A4734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425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6763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8A02002F-36B9-4F2F-A2C3-5E0234098E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813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52" tIns="47526" rIns="95052" bIns="47526" anchor="b"/>
          <a:lstStyle>
            <a:lvl1pPr defTabSz="950913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091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20000"/>
              </a:spcBef>
            </a:pPr>
            <a:fld id="{64DE5CAA-29DC-45C9-A91A-ED15791F335F}" type="slidenum">
              <a:rPr lang="en-US" sz="1200">
                <a:solidFill>
                  <a:schemeClr val="bg1"/>
                </a:solidFill>
              </a:rPr>
              <a:pPr algn="r">
                <a:spcBef>
                  <a:spcPct val="20000"/>
                </a:spcBef>
              </a:pPr>
              <a:t>1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52" tIns="47526" rIns="95052" bIns="47526"/>
          <a:lstStyle/>
          <a:p>
            <a:pPr>
              <a:spcBef>
                <a:spcPct val="0"/>
              </a:spcBef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2677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6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03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117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equations</a:t>
            </a:r>
            <a:r>
              <a:rPr lang="en-US" baseline="0" dirty="0"/>
              <a:t> good for systems with dominant strong Line of Sight (satellite and microwave p2p </a:t>
            </a:r>
            <a:r>
              <a:rPr lang="en-US" baseline="0" dirty="0" err="1"/>
              <a:t>comms</a:t>
            </a:r>
            <a:r>
              <a:rPr lang="mr-IN" baseline="0" dirty="0"/>
              <a:t>…</a:t>
            </a:r>
            <a:r>
              <a:rPr lang="en-GB" baseline="0" dirty="0"/>
              <a:t>where multipaths with mobile radio apps not that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1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877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013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is rate of change of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675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equations</a:t>
            </a:r>
            <a:r>
              <a:rPr lang="en-US" baseline="0" dirty="0"/>
              <a:t> good for systems with dominant strong Line of Sight (satellite and microwave p2p </a:t>
            </a:r>
            <a:r>
              <a:rPr lang="en-US" baseline="0" dirty="0" err="1"/>
              <a:t>comms</a:t>
            </a:r>
            <a:r>
              <a:rPr lang="mr-IN" baseline="0" dirty="0"/>
              <a:t>…</a:t>
            </a:r>
            <a:r>
              <a:rPr lang="en-GB" baseline="0" dirty="0"/>
              <a:t>where multipaths with mobile radio apps not that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02002F-36B9-4F2F-A2C3-5E0234098ED2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95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-white-transpgif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1050" y="-819150"/>
            <a:ext cx="96943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UoB-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2" y="549275"/>
            <a:ext cx="3600449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City panora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8" name="Picture 11" descr="footer-crest-template cropped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76" y="5989360"/>
            <a:ext cx="3742267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1" y="278204"/>
            <a:ext cx="3445052" cy="11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footer-crest-template cropped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19"/>
          <a:stretch/>
        </p:blipFill>
        <p:spPr bwMode="auto">
          <a:xfrm>
            <a:off x="4268" y="5989361"/>
            <a:ext cx="8524841" cy="899999"/>
          </a:xfrm>
          <a:prstGeom prst="rect">
            <a:avLst/>
          </a:prstGeom>
          <a:solidFill>
            <a:srgbClr val="2233B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10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ooter-crest-template cropped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419"/>
          <a:stretch/>
        </p:blipFill>
        <p:spPr bwMode="auto">
          <a:xfrm>
            <a:off x="4268" y="5989361"/>
            <a:ext cx="8524841" cy="899999"/>
          </a:xfrm>
          <a:prstGeom prst="rect">
            <a:avLst/>
          </a:prstGeom>
          <a:solidFill>
            <a:srgbClr val="2233B1"/>
          </a:solidFill>
          <a:ln>
            <a:noFill/>
          </a:ln>
        </p:spPr>
      </p:pic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857251" y="5897563"/>
            <a:ext cx="819996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467784" y="6111290"/>
            <a:ext cx="7981949" cy="9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solidFill>
                  <a:schemeClr val="bg1"/>
                </a:solidFill>
              </a:rPr>
              <a:t>Communication Systems &amp; Networks Group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600">
                <a:solidFill>
                  <a:schemeClr val="bg1"/>
                </a:solidFill>
              </a:rPr>
              <a:t>University of Bristol  © CSN Group 2018</a:t>
            </a:r>
          </a:p>
          <a:p>
            <a:pPr>
              <a:spcBef>
                <a:spcPts val="300"/>
              </a:spcBef>
              <a:defRPr/>
            </a:pPr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7"/>
          <p:cNvSpPr>
            <a:spLocks noGrp="1" noChangeArrowheads="1"/>
          </p:cNvSpPr>
          <p:nvPr userDrawn="1">
            <p:ph type="sldNum" sz="quarter" idx="10"/>
          </p:nvPr>
        </p:nvSpPr>
        <p:spPr>
          <a:xfrm>
            <a:off x="-48603" y="6528721"/>
            <a:ext cx="6858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1" name="Picture 11" descr="footer-crest-template cropped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76" y="5989360"/>
            <a:ext cx="3742267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77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0" y="5932488"/>
            <a:ext cx="12192000" cy="939800"/>
            <a:chOff x="0" y="3737"/>
            <a:chExt cx="5760" cy="592"/>
          </a:xfrm>
        </p:grpSpPr>
        <p:sp>
          <p:nvSpPr>
            <p:cNvPr id="2" name="Rectangle 3"/>
            <p:cNvSpPr>
              <a:spLocks noChangeArrowheads="1"/>
            </p:cNvSpPr>
            <p:nvPr/>
          </p:nvSpPr>
          <p:spPr bwMode="auto">
            <a:xfrm>
              <a:off x="0" y="3737"/>
              <a:ext cx="5760" cy="592"/>
            </a:xfrm>
            <a:prstGeom prst="rect">
              <a:avLst/>
            </a:prstGeom>
            <a:solidFill>
              <a:srgbClr val="2858B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/>
            </a:p>
          </p:txBody>
        </p:sp>
        <p:pic>
          <p:nvPicPr>
            <p:cNvPr id="7176" name="Picture 4" descr="footer-crest-template cropp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" y="3776"/>
              <a:ext cx="176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13770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7" r:id="rId1"/>
    <p:sldLayoutId id="2147485308" r:id="rId2"/>
  </p:sldLayoutIdLst>
  <p:hf hdr="0" ftr="0" dt="0"/>
  <p:txStyles>
    <p:titleStyle>
      <a:lvl1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+mj-lt"/>
          <a:ea typeface="+mj-ea"/>
          <a:cs typeface="+mj-cs"/>
        </a:defRPr>
      </a:lvl1pPr>
      <a:lvl2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2pPr>
      <a:lvl3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3pPr>
      <a:lvl4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4pPr>
      <a:lvl5pPr marL="441325" indent="-441325" algn="l" rtl="0" eaLnBrk="0" fontAlgn="base" hangingPunct="0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5pPr>
      <a:lvl6pPr marL="8985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6pPr>
      <a:lvl7pPr marL="13557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7pPr>
      <a:lvl8pPr marL="18129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8pPr>
      <a:lvl9pPr marL="2270125" indent="-441325" algn="l" rtl="0" fontAlgn="base">
        <a:spcBef>
          <a:spcPct val="0"/>
        </a:spcBef>
        <a:spcAft>
          <a:spcPct val="0"/>
        </a:spcAft>
        <a:buBlip>
          <a:blip r:embed="rId5"/>
        </a:buBlip>
        <a:defRPr sz="4400">
          <a:solidFill>
            <a:srgbClr val="B01C2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58BB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-1" y="1944886"/>
            <a:ext cx="12191999" cy="3357563"/>
          </a:xfrm>
        </p:spPr>
        <p:txBody>
          <a:bodyPr anchor="ctr"/>
          <a:lstStyle/>
          <a:p>
            <a:pPr marL="0" indent="0" algn="ctr">
              <a:lnSpc>
                <a:spcPts val="5500"/>
              </a:lnSpc>
              <a:spcBef>
                <a:spcPct val="0"/>
              </a:spcBef>
              <a:buNone/>
            </a:pPr>
            <a:r>
              <a:rPr lang="en-US" sz="4400" b="1" dirty="0">
                <a:solidFill>
                  <a:srgbClr val="B01C2E"/>
                </a:solidFill>
              </a:rPr>
              <a:t> </a:t>
            </a:r>
            <a:endParaRPr lang="en-GB" sz="4400" b="1" dirty="0">
              <a:solidFill>
                <a:srgbClr val="B01C2E"/>
              </a:solidFill>
            </a:endParaRPr>
          </a:p>
          <a:p>
            <a:pPr marL="0" indent="0" algn="ctr">
              <a:lnSpc>
                <a:spcPts val="5500"/>
              </a:lnSpc>
              <a:spcBef>
                <a:spcPct val="0"/>
              </a:spcBef>
              <a:buNone/>
            </a:pPr>
            <a:r>
              <a:rPr lang="en-US" sz="4400" b="1" dirty="0">
                <a:solidFill>
                  <a:srgbClr val="B01C2E"/>
                </a:solidFill>
              </a:rPr>
              <a:t>Multipath propagation</a:t>
            </a:r>
            <a:br>
              <a:rPr lang="en-US" sz="4400" b="1" dirty="0">
                <a:solidFill>
                  <a:srgbClr val="B01C2E"/>
                </a:solidFill>
              </a:rPr>
            </a:br>
            <a:endParaRPr lang="en-US" sz="4000" i="1" dirty="0">
              <a:solidFill>
                <a:srgbClr val="B01C2E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-2" y="4654408"/>
            <a:ext cx="12192000" cy="88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endParaRPr lang="en-GB" sz="3200" kern="0" dirty="0">
              <a:latin typeface="+mn-lt"/>
            </a:endParaRPr>
          </a:p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endParaRPr lang="en-GB" sz="1200" kern="0" dirty="0">
              <a:latin typeface="+mn-lt"/>
            </a:endParaRPr>
          </a:p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r>
              <a:rPr lang="en-GB" sz="1200" kern="0" dirty="0">
                <a:latin typeface="+mn-lt"/>
              </a:rPr>
              <a:t> </a:t>
            </a:r>
          </a:p>
          <a:p>
            <a:pPr marL="342900" indent="-342900" algn="ctr">
              <a:spcBef>
                <a:spcPct val="20000"/>
              </a:spcBef>
              <a:buClr>
                <a:srgbClr val="2858BB"/>
              </a:buClr>
              <a:defRPr/>
            </a:pPr>
            <a:endParaRPr lang="en-GB" sz="20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44626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K-factor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925616"/>
            <a:ext cx="1205345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2800" dirty="0"/>
              <a:t>K-factor defines degree of variation</a:t>
            </a:r>
          </a:p>
          <a:p>
            <a:pPr marL="342900" indent="-342900">
              <a:buFont typeface="Arial" charset="0"/>
              <a:buChar char="•"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          </a:t>
            </a:r>
          </a:p>
          <a:p>
            <a:r>
              <a:rPr lang="en-GB" sz="2400" dirty="0"/>
              <a:t>	envelope power of dominant components</a:t>
            </a:r>
          </a:p>
          <a:p>
            <a:r>
              <a:rPr lang="en-GB" sz="2400" dirty="0"/>
              <a:t>          	envelope power of random components</a:t>
            </a:r>
          </a:p>
          <a:p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47" y="925616"/>
            <a:ext cx="5366708" cy="1196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1" t="20340" r="46207" b="32401"/>
          <a:stretch/>
        </p:blipFill>
        <p:spPr>
          <a:xfrm>
            <a:off x="319743" y="2293051"/>
            <a:ext cx="317454" cy="478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5" t="28720" r="28728" b="31490"/>
          <a:stretch/>
        </p:blipFill>
        <p:spPr>
          <a:xfrm>
            <a:off x="183177" y="2910891"/>
            <a:ext cx="454020" cy="305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3626346"/>
            <a:ext cx="1205345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2800"/>
              <a:t>No </a:t>
            </a:r>
            <a:r>
              <a:rPr lang="en-GB" sz="2800" dirty="0"/>
              <a:t>dominant component (Rayleigh), then K-factor small/negative (dB)</a:t>
            </a:r>
          </a:p>
          <a:p>
            <a:pPr marL="342900" indent="-342900">
              <a:buFont typeface="Arial" charset="0"/>
              <a:buChar char="•"/>
            </a:pPr>
            <a:endParaRPr lang="en-GB" sz="2800" dirty="0"/>
          </a:p>
          <a:p>
            <a:pPr marL="342900" indent="-342900">
              <a:buFont typeface="Arial" charset="0"/>
              <a:buChar char="•"/>
            </a:pPr>
            <a:r>
              <a:rPr lang="en-GB" sz="2800" dirty="0"/>
              <a:t>A strong dominant path (</a:t>
            </a:r>
            <a:r>
              <a:rPr lang="en-GB" sz="2800" dirty="0" err="1"/>
              <a:t>Rician</a:t>
            </a:r>
            <a:r>
              <a:rPr lang="en-GB" sz="2800" dirty="0"/>
              <a:t>), then 5dB &lt; K-factor &lt; 10dB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US" sz="2400" dirty="0"/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096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Envelope and Phase Variations (Rayleigh)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971339" y="1143000"/>
            <a:ext cx="48380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Assuming 8-ray scenario:</a:t>
            </a:r>
          </a:p>
          <a:p>
            <a:endParaRPr lang="en-GB" sz="2800" dirty="0"/>
          </a:p>
          <a:p>
            <a:pPr marL="342900" indent="-342900">
              <a:buFont typeface="Arial" charset="0"/>
              <a:buChar char="•"/>
            </a:pPr>
            <a:r>
              <a:rPr lang="en-GB" sz="2800" dirty="0">
                <a:solidFill>
                  <a:srgbClr val="0066FF"/>
                </a:solidFill>
              </a:rPr>
              <a:t>Deep envelope fades</a:t>
            </a:r>
            <a:r>
              <a:rPr lang="en-GB" sz="2800" dirty="0"/>
              <a:t>, are seen</a:t>
            </a:r>
          </a:p>
          <a:p>
            <a:pPr marL="342900" indent="-342900"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" t="5556" r="5813"/>
          <a:stretch/>
        </p:blipFill>
        <p:spPr>
          <a:xfrm>
            <a:off x="0" y="1143000"/>
            <a:ext cx="6558622" cy="461486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014538" y="2055656"/>
            <a:ext cx="607788" cy="830419"/>
          </a:xfrm>
          <a:prstGeom prst="ellipse">
            <a:avLst/>
          </a:prstGeom>
          <a:noFill/>
          <a:ln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78792" y="2055655"/>
            <a:ext cx="607788" cy="830419"/>
          </a:xfrm>
          <a:prstGeom prst="ellipse">
            <a:avLst/>
          </a:prstGeom>
          <a:noFill/>
          <a:ln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0747" y="2097312"/>
            <a:ext cx="607788" cy="830419"/>
          </a:xfrm>
          <a:prstGeom prst="ellipse">
            <a:avLst/>
          </a:prstGeom>
          <a:noFill/>
          <a:ln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07800" y="3948999"/>
            <a:ext cx="349771" cy="525343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338771" y="4487011"/>
            <a:ext cx="349771" cy="525343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14538" y="3657600"/>
            <a:ext cx="349771" cy="525343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Envelope and Phase Variations (</a:t>
            </a:r>
            <a:r>
              <a:rPr lang="en-GB" dirty="0" err="1"/>
              <a:t>Rician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2646" r="8625"/>
          <a:stretch/>
        </p:blipFill>
        <p:spPr>
          <a:xfrm>
            <a:off x="4944289" y="1143000"/>
            <a:ext cx="7130875" cy="4700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6259" y="1157287"/>
                <a:ext cx="4838030" cy="35394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Assuming 8-ray scenario:</a:t>
                </a:r>
              </a:p>
              <a:p>
                <a:endParaRPr lang="en-GB" sz="28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GB" sz="2800" dirty="0"/>
                  <a:t>Less severity in fading compared to Rayleigh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GB" sz="2800" i="1" dirty="0">
                  <a:latin typeface="Cambria Math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𝐾</m:t>
                    </m:r>
                    <m:r>
                      <a:rPr lang="en-GB" sz="2800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=8.5</m:t>
                    </m:r>
                    <m:r>
                      <a:rPr lang="en-GB" sz="2800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𝑑𝐵</m:t>
                    </m:r>
                    <m:r>
                      <a:rPr lang="en-GB" sz="2800" b="0" i="0" dirty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GB" sz="2800" dirty="0"/>
                  <a:t> less severe fading compared to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𝐾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=2.5</m:t>
                    </m:r>
                    <m:r>
                      <a:rPr lang="en-GB" sz="280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𝑑𝐵</m:t>
                    </m:r>
                  </m:oMath>
                </a14:m>
                <a:endParaRPr lang="en-GB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9" y="1157287"/>
                <a:ext cx="4838030" cy="3539430"/>
              </a:xfrm>
              <a:prstGeom prst="rect">
                <a:avLst/>
              </a:prstGeom>
              <a:blipFill rotWithShape="0">
                <a:blip r:embed="rId3"/>
                <a:stretch>
                  <a:fillRect l="-2519" t="-1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9888578" y="1665696"/>
            <a:ext cx="607788" cy="830419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82704" y="4532721"/>
            <a:ext cx="607788" cy="830419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06404" y="2385116"/>
            <a:ext cx="607788" cy="8304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387779" y="4117511"/>
            <a:ext cx="607788" cy="8304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7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Rayleigh fading over rectangular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414126" y="1143000"/>
            <a:ext cx="55873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GB" sz="2800" dirty="0"/>
              <a:t>Fading over a rectangular area (i.e. room)</a:t>
            </a:r>
          </a:p>
          <a:p>
            <a:pPr marL="457200" indent="-457200">
              <a:buFont typeface="Arial" charset="0"/>
              <a:buChar char="•"/>
            </a:pPr>
            <a:r>
              <a:rPr lang="en-GB" sz="2800" dirty="0"/>
              <a:t>Small movements in space result in changes in the envelope (amplitude)</a:t>
            </a:r>
          </a:p>
          <a:p>
            <a:pPr marL="457200" indent="-457200">
              <a:buFont typeface="Arial" charset="0"/>
              <a:buChar char="•"/>
            </a:pPr>
            <a:r>
              <a:rPr lang="en-GB" sz="2800" dirty="0"/>
              <a:t>Deep fades can be 40dB below the signal peaks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" t="5226" r="6904" b="5226"/>
          <a:stretch/>
        </p:blipFill>
        <p:spPr>
          <a:xfrm>
            <a:off x="122847" y="1143000"/>
            <a:ext cx="5872163" cy="44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00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Delay Dispersion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1143000"/>
            <a:ext cx="120297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800" kern="0" dirty="0"/>
              <a:t>Multipath signals arriving at the receiver, take unique paths</a:t>
            </a:r>
          </a:p>
          <a:p>
            <a:pPr marL="914400" lvl="1" indent="-4572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800" kern="0" dirty="0"/>
              <a:t>Experience a different time of flight</a:t>
            </a:r>
          </a:p>
          <a:p>
            <a:pPr marL="914400" lvl="1" indent="-45720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2800" kern="0" dirty="0"/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sz="2800" kern="0" dirty="0"/>
              <a:t>The difference in the time of flight, results in </a:t>
            </a:r>
            <a:r>
              <a:rPr lang="en-US" sz="2800" i="1" kern="0" dirty="0"/>
              <a:t>time dispersion </a:t>
            </a:r>
            <a:r>
              <a:rPr lang="en-US" sz="2800" kern="0" dirty="0"/>
              <a:t>between the multipaths at the receiver</a:t>
            </a:r>
          </a:p>
        </p:txBody>
      </p:sp>
    </p:spTree>
    <p:extLst>
      <p:ext uri="{BB962C8B-B14F-4D97-AF65-F5344CB8AC3E}">
        <p14:creationId xmlns:p14="http://schemas.microsoft.com/office/powerpoint/2010/main" val="98577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Delay Dispersion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9044432" y="4025912"/>
            <a:ext cx="30791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sz="2400" kern="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sz="28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2011" r="5570"/>
          <a:stretch/>
        </p:blipFill>
        <p:spPr>
          <a:xfrm>
            <a:off x="187419" y="3422438"/>
            <a:ext cx="8750135" cy="3435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1143000"/>
                <a:ext cx="12029704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 typeface="Arial" charset="0"/>
                  <a:buChar char="•"/>
                </a:pPr>
                <a:r>
                  <a:rPr lang="en-US" sz="2800" kern="0" dirty="0"/>
                  <a:t>Signal bounces off nearby buildings, resulting in 4 multipaths</a:t>
                </a:r>
              </a:p>
              <a:p>
                <a:pPr marL="914400" lvl="1" indent="-4572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800" kern="0" dirty="0"/>
                  <a:t> </a:t>
                </a:r>
                <a:r>
                  <a:rPr lang="en-US" sz="2800" kern="0" dirty="0">
                    <a:solidFill>
                      <a:srgbClr val="0066FF"/>
                    </a:solidFill>
                  </a:rPr>
                  <a:t>Multipath 1 </a:t>
                </a:r>
                <a:r>
                  <a:rPr lang="en-US" sz="2800" kern="0" dirty="0"/>
                  <a:t>is the shortest, has the shortest time of flight</a:t>
                </a:r>
              </a:p>
              <a:p>
                <a:pPr marL="914400" lvl="1" indent="-457200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sz="2800" kern="0" dirty="0"/>
                  <a:t> </a:t>
                </a:r>
                <a:r>
                  <a:rPr lang="en-US" sz="2800" kern="0" dirty="0">
                    <a:solidFill>
                      <a:srgbClr val="00B050"/>
                    </a:solidFill>
                  </a:rPr>
                  <a:t>Multipath 4 </a:t>
                </a:r>
                <a:r>
                  <a:rPr lang="en-US" sz="2800" kern="0" dirty="0"/>
                  <a:t>is the longest with the longest time of flight</a:t>
                </a: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 typeface="Arial" charset="0"/>
                  <a:buChar char="•"/>
                </a:pPr>
                <a:r>
                  <a:rPr lang="en-US" sz="2800" kern="0" dirty="0"/>
                  <a:t>Four distinct pulses at Rx, resulting in time spread of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GB" sz="2800" kern="0" dirty="0">
                  <a:solidFill>
                    <a:srgbClr val="FF0000"/>
                  </a:solidFill>
                  <a:ea typeface="Cambria Math" charset="0"/>
                  <a:cs typeface="Cambria Math" charset="0"/>
                </a:endParaRP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 typeface="Arial" charset="0"/>
                  <a:buChar char="•"/>
                </a:pPr>
                <a:r>
                  <a:rPr lang="en-GB" sz="2800" kern="0" dirty="0">
                    <a:ea typeface="Cambria Math" charset="0"/>
                    <a:cs typeface="Cambria Math" charset="0"/>
                  </a:rPr>
                  <a:t>If time spread large compared to digital bit period: problems at Rx</a:t>
                </a:r>
              </a:p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 typeface="Arial" charset="0"/>
                  <a:buChar char="•"/>
                </a:pPr>
                <a:endParaRPr lang="en-US" sz="2800" kern="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12029704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912" t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3776316" y="4931817"/>
            <a:ext cx="1995092" cy="8304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21369" y="4798538"/>
            <a:ext cx="455521" cy="239851"/>
          </a:xfrm>
          <a:prstGeom prst="ellipse">
            <a:avLst/>
          </a:prstGeom>
          <a:noFill/>
          <a:ln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939270" y="4558687"/>
            <a:ext cx="455521" cy="239851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368910" y="3658303"/>
            <a:ext cx="27546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kern="0" dirty="0">
                <a:sym typeface="Wingdings"/>
              </a:rPr>
              <a:t>As </a:t>
            </a:r>
            <a:r>
              <a:rPr lang="en-US" sz="2400" kern="0" dirty="0" err="1">
                <a:sym typeface="Wingdings"/>
              </a:rPr>
              <a:t>tx</a:t>
            </a:r>
            <a:r>
              <a:rPr lang="en-US" sz="2400" kern="0" dirty="0">
                <a:sym typeface="Wingdings"/>
              </a:rPr>
              <a:t> rate increases  bit period decreases  time dispersion becomes a limiting factor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248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Power Delay Profile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0" y="1194519"/>
            <a:ext cx="12029966" cy="468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kern="0" dirty="0"/>
              <a:t>The time dispersive nature of the channel is characterised by the </a:t>
            </a:r>
            <a:r>
              <a:rPr lang="en-GB" sz="2800" i="1" kern="0" dirty="0"/>
              <a:t>Power Delay Profile</a:t>
            </a:r>
            <a:r>
              <a:rPr lang="en-GB" sz="2800" kern="0" dirty="0"/>
              <a:t> (PDP)</a:t>
            </a:r>
          </a:p>
          <a:p>
            <a:endParaRPr lang="en-GB" sz="2800" kern="0" dirty="0"/>
          </a:p>
          <a:p>
            <a:r>
              <a:rPr lang="en-GB" sz="2800" kern="0" dirty="0"/>
              <a:t>Obtained by plotting the </a:t>
            </a:r>
            <a:r>
              <a:rPr lang="en-GB" sz="2800" u="sng" kern="0" dirty="0"/>
              <a:t>power </a:t>
            </a:r>
            <a:r>
              <a:rPr lang="en-GB" sz="2800" kern="0" dirty="0"/>
              <a:t>of each multipath against its </a:t>
            </a:r>
            <a:r>
              <a:rPr lang="en-GB" sz="2800" u="sng" kern="0" dirty="0"/>
              <a:t>time of flight</a:t>
            </a:r>
          </a:p>
          <a:p>
            <a:endParaRPr lang="en-GB" sz="2800" u="sng" kern="0" dirty="0"/>
          </a:p>
          <a:p>
            <a:r>
              <a:rPr lang="en-GB" sz="2800" kern="0" dirty="0"/>
              <a:t>Sometimes, time of flight is normalised relative to the time of the first arriving ray</a:t>
            </a:r>
          </a:p>
          <a:p>
            <a:pPr lvl="1"/>
            <a:r>
              <a:rPr lang="en-GB" sz="2400" kern="0" dirty="0"/>
              <a:t>time axis represents relative delay</a:t>
            </a:r>
          </a:p>
          <a:p>
            <a:pPr marL="0" indent="0">
              <a:buNone/>
            </a:pPr>
            <a:endParaRPr lang="en-GB" sz="2400" kern="0" dirty="0"/>
          </a:p>
        </p:txBody>
      </p:sp>
    </p:spTree>
    <p:extLst>
      <p:ext uri="{BB962C8B-B14F-4D97-AF65-F5344CB8AC3E}">
        <p14:creationId xmlns:p14="http://schemas.microsoft.com/office/powerpoint/2010/main" val="874212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Power Delay Profile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0" y="1194519"/>
            <a:ext cx="12029966" cy="468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Theoretic indoor PDP shown</a:t>
            </a:r>
          </a:p>
          <a:p>
            <a:r>
              <a:rPr lang="en-GB" sz="2400" kern="0" dirty="0"/>
              <a:t>Usually, the first rays to arrive, have the largest amplitude (shortest distance)</a:t>
            </a:r>
          </a:p>
          <a:p>
            <a:pPr lvl="1"/>
            <a:r>
              <a:rPr lang="en-GB" sz="2000" kern="0" dirty="0"/>
              <a:t>magnitude tends to fall away as the time delay increases (due to path loss, reflection/diffraction loss)</a:t>
            </a:r>
          </a:p>
          <a:p>
            <a:r>
              <a:rPr lang="en-GB" sz="2400" kern="0" dirty="0"/>
              <a:t>We quantify the degree of dispersion in </a:t>
            </a:r>
          </a:p>
          <a:p>
            <a:pPr marL="0" indent="0">
              <a:buNone/>
            </a:pPr>
            <a:r>
              <a:rPr lang="en-GB" sz="2400" kern="0" dirty="0"/>
              <a:t>    a channel by using its </a:t>
            </a:r>
          </a:p>
          <a:p>
            <a:pPr marL="0" indent="0">
              <a:buNone/>
            </a:pPr>
            <a:endParaRPr lang="en-GB" sz="2400" b="1" kern="0" dirty="0"/>
          </a:p>
          <a:p>
            <a:pPr marL="0" indent="0">
              <a:buNone/>
            </a:pPr>
            <a:r>
              <a:rPr lang="en-GB" sz="2400" b="1" kern="0" dirty="0"/>
              <a:t>Root Mean Square (RMS) delay spread</a:t>
            </a:r>
          </a:p>
          <a:p>
            <a:pPr marL="0" indent="0">
              <a:buNone/>
            </a:pPr>
            <a:endParaRPr lang="en-GB" sz="24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r="3608"/>
          <a:stretch/>
        </p:blipFill>
        <p:spPr>
          <a:xfrm>
            <a:off x="5850576" y="3206392"/>
            <a:ext cx="6341424" cy="35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dirty="0"/>
              <a:t>RMS delay 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/>
              <p:cNvSpPr txBox="1">
                <a:spLocks/>
              </p:cNvSpPr>
              <p:nvPr/>
            </p:nvSpPr>
            <p:spPr bwMode="auto">
              <a:xfrm>
                <a:off x="4346709" y="1326403"/>
                <a:ext cx="7822245" cy="181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kern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GB" sz="2400" b="0" i="1" kern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GB" sz="2400" b="0" i="0" kern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GB" sz="2400" kern="0" dirty="0"/>
                  <a:t> </a:t>
                </a:r>
                <a:r>
                  <a:rPr lang="en-GB" sz="2400" kern="0" dirty="0" err="1"/>
                  <a:t>rx’d</a:t>
                </a:r>
                <a:r>
                  <a:rPr lang="en-GB" sz="2400" kern="0" dirty="0"/>
                  <a:t> amplitude of k-</a:t>
                </a:r>
                <a:r>
                  <a:rPr lang="en-GB" sz="2400" kern="0" dirty="0" err="1"/>
                  <a:t>th</a:t>
                </a:r>
                <a:r>
                  <a:rPr lang="en-GB" sz="2400" kern="0" dirty="0"/>
                  <a:t> ray after time delay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GB" sz="2400" i="1" ker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kern="0" dirty="0"/>
                  <a:t> seconds</a:t>
                </a:r>
              </a:p>
              <a:p>
                <a:pPr marL="0" indent="0">
                  <a:buNone/>
                </a:pPr>
                <a:endParaRPr lang="en-GB" sz="2400" kern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GB" sz="2400" b="0" i="1" kern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</m:sSub>
                    <m:r>
                      <a:rPr lang="en-GB" sz="2400" b="0" i="1" kern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GB" sz="2400" kern="0" dirty="0"/>
                  <a:t> time for half the power to arrive</a:t>
                </a:r>
              </a:p>
              <a:p>
                <a:pPr marL="0" indent="0">
                  <a:buNone/>
                </a:pPr>
                <a:r>
                  <a:rPr lang="en-GB" sz="2400" kern="0" dirty="0"/>
                  <a:t>     (mean delay)</a:t>
                </a:r>
              </a:p>
            </p:txBody>
          </p:sp>
        </mc:Choice>
        <mc:Fallback xmlns="">
          <p:sp>
            <p:nvSpPr>
              <p:cNvPr id="3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6709" y="1326403"/>
                <a:ext cx="7822245" cy="1816100"/>
              </a:xfrm>
              <a:prstGeom prst="rect">
                <a:avLst/>
              </a:prstGeom>
              <a:blipFill rotWithShape="0">
                <a:blip r:embed="rId2"/>
                <a:stretch>
                  <a:fillRect t="-2349" r="-701" b="-5705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1"/>
          <a:stretch/>
        </p:blipFill>
        <p:spPr>
          <a:xfrm>
            <a:off x="637197" y="1143000"/>
            <a:ext cx="3709512" cy="2292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138988" y="3963875"/>
                <a:ext cx="12029966" cy="3033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GB" sz="2400" b="0" i="1" kern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𝑟𝑚𝑠</m:t>
                        </m:r>
                      </m:sub>
                    </m:sSub>
                  </m:oMath>
                </a14:m>
                <a:r>
                  <a:rPr lang="en-GB" sz="2400" kern="0" dirty="0"/>
                  <a:t> incorporates all information about the PDP, expressing it as single value</a:t>
                </a:r>
              </a:p>
              <a:p>
                <a:pPr lvl="1"/>
                <a:r>
                  <a:rPr lang="en-GB" sz="2000" kern="0" dirty="0"/>
                  <a:t>Its magnitude allows comparison between differing channels &amp; environments</a:t>
                </a:r>
                <a:endParaRPr lang="en-GB" sz="2400" kern="0" dirty="0"/>
              </a:p>
              <a:p>
                <a:r>
                  <a:rPr lang="en-GB" sz="2400" kern="0" dirty="0"/>
                  <a:t>Weak paths (with long delays) result in large </a:t>
                </a:r>
                <a:r>
                  <a:rPr lang="en-GB" sz="2400" kern="0" dirty="0" err="1"/>
                  <a:t>rms</a:t>
                </a:r>
                <a:r>
                  <a:rPr lang="en-GB" sz="2400" kern="0" dirty="0"/>
                  <a:t> delay spread </a:t>
                </a:r>
              </a:p>
              <a:p>
                <a:pPr lvl="1"/>
                <a:r>
                  <a:rPr lang="en-GB" sz="2000" kern="0" dirty="0"/>
                  <a:t>usually discarded (below a power threshold relative to the strongest path </a:t>
                </a:r>
                <a:r>
                  <a:rPr lang="mr-IN" sz="2000" kern="0" dirty="0"/>
                  <a:t>–</a:t>
                </a:r>
                <a:r>
                  <a:rPr lang="en-GB" sz="2000" kern="0" dirty="0"/>
                  <a:t> 20dB)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988" y="3963875"/>
                <a:ext cx="12029966" cy="3033097"/>
              </a:xfrm>
              <a:prstGeom prst="rect">
                <a:avLst/>
              </a:prstGeom>
              <a:blipFill rotWithShape="0">
                <a:blip r:embed="rId4"/>
                <a:stretch>
                  <a:fillRect l="-760" t="-1406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12394" r="66878" b="6017"/>
          <a:stretch/>
        </p:blipFill>
        <p:spPr>
          <a:xfrm>
            <a:off x="9642764" y="1873911"/>
            <a:ext cx="1947554" cy="18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1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dirty="0"/>
              <a:t>Normalised RMS delay 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/>
              <p:cNvSpPr txBox="1">
                <a:spLocks/>
              </p:cNvSpPr>
              <p:nvPr/>
            </p:nvSpPr>
            <p:spPr bwMode="auto">
              <a:xfrm>
                <a:off x="162034" y="1120620"/>
                <a:ext cx="11665789" cy="11038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sz="2400" kern="0" dirty="0"/>
                  <a:t>Digital Transmissions: the value is normalised to the transmission bit rate </a:t>
                </a:r>
                <a14:m>
                  <m:oMath xmlns:m="http://schemas.openxmlformats.org/officeDocument/2006/math">
                    <m:r>
                      <a:rPr lang="en-GB" sz="2400" b="0" i="1" kern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𝑅</m:t>
                    </m:r>
                  </m:oMath>
                </a14:m>
                <a:r>
                  <a:rPr lang="en-GB" sz="2400" i="1" kern="0" dirty="0">
                    <a:latin typeface="Cambria Math" charset="0"/>
                  </a:rPr>
                  <a:t> </a:t>
                </a:r>
                <a:r>
                  <a:rPr lang="en-GB" sz="2400" kern="0" dirty="0"/>
                  <a:t>or bit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kern="0" smtClean="0">
                            <a:solidFill>
                              <a:srgbClr val="0066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GB" sz="2400" b="0" i="1" kern="0" smtClean="0">
                            <a:solidFill>
                              <a:srgbClr val="0066FF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400" i="1" kern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2034" y="1120620"/>
                <a:ext cx="11665789" cy="1103871"/>
              </a:xfrm>
              <a:prstGeom prst="rect">
                <a:avLst/>
              </a:prstGeom>
              <a:blipFill rotWithShape="0">
                <a:blip r:embed="rId2"/>
                <a:stretch>
                  <a:fillRect l="-732" t="-386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62034" y="2987480"/>
            <a:ext cx="12029966" cy="303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An unequalised digital system generates a BER of 1 in 1000 for a normalised </a:t>
            </a:r>
            <a:r>
              <a:rPr lang="en-GB" sz="2400" kern="0" dirty="0" err="1"/>
              <a:t>rms</a:t>
            </a:r>
            <a:r>
              <a:rPr lang="en-GB" sz="2400" kern="0" dirty="0"/>
              <a:t> delay spread of 0.1.</a:t>
            </a:r>
          </a:p>
          <a:p>
            <a:r>
              <a:rPr lang="en-GB" sz="2400" i="1" kern="0" dirty="0"/>
              <a:t>Equalisation</a:t>
            </a:r>
            <a:r>
              <a:rPr lang="en-GB" sz="2400" kern="0" dirty="0"/>
              <a:t>: DSP performed to correct for time delay spread (or frequency selective fading)</a:t>
            </a:r>
          </a:p>
          <a:p>
            <a:r>
              <a:rPr lang="en-GB" sz="2400" kern="0" dirty="0"/>
              <a:t>Digital Modems, supporting high data rates, include some form of equalisation to account for the effects of delay spread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3" y="1818857"/>
            <a:ext cx="2898625" cy="115652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681930" y="2447579"/>
            <a:ext cx="661966" cy="452769"/>
          </a:xfrm>
          <a:prstGeom prst="ellipse">
            <a:avLst/>
          </a:prstGeom>
          <a:noFill/>
          <a:ln>
            <a:solidFill>
              <a:srgbClr val="00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65510" y="2037235"/>
            <a:ext cx="661966" cy="452769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4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Fast Fading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94296" y="923306"/>
            <a:ext cx="11745303" cy="500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Amplitude and phase change significantly as user moves</a:t>
            </a:r>
          </a:p>
          <a:p>
            <a:pPr lvl="1"/>
            <a:r>
              <a:rPr lang="en-GB" sz="2000" kern="0" dirty="0"/>
              <a:t>This can be attributed to the phasor addition of multipath signals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4" y="2946400"/>
            <a:ext cx="9035526" cy="28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0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dispersive/Frequency selective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94296" y="923306"/>
            <a:ext cx="11745303" cy="200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Maximum bandwidth supported without need of equalisation in time dispersive, or frequency selective channel, is known as </a:t>
            </a:r>
            <a:r>
              <a:rPr lang="en-GB" sz="2400" i="1" kern="0" dirty="0"/>
              <a:t>Coherence Bandwidth</a:t>
            </a:r>
            <a:r>
              <a:rPr lang="en-GB" sz="2400" kern="0" dirty="0"/>
              <a:t> </a:t>
            </a:r>
          </a:p>
          <a:p>
            <a:pPr lvl="1"/>
            <a:r>
              <a:rPr lang="en-GB" sz="2000" kern="0" dirty="0"/>
              <a:t>The bandwidth over which the frequency response of the channel is flat</a:t>
            </a:r>
          </a:p>
          <a:p>
            <a:pPr lvl="1"/>
            <a:r>
              <a:rPr lang="en-GB" sz="2000" kern="0" dirty="0"/>
              <a:t>The frequency separation required between two tones for the envelope fading correlation to fall to 0.5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94296" y="2929180"/>
            <a:ext cx="11745303" cy="266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Time dispersive/Frequency selective fading </a:t>
            </a:r>
          </a:p>
          <a:p>
            <a:pPr lvl="1"/>
            <a:r>
              <a:rPr lang="en-GB" sz="2000" kern="0" dirty="0"/>
              <a:t>Bandwidth is large --- WIDEBAND channel</a:t>
            </a:r>
          </a:p>
          <a:p>
            <a:pPr lvl="1"/>
            <a:r>
              <a:rPr lang="en-GB" sz="2000" b="1" kern="0" dirty="0"/>
              <a:t>Bandwidth of the channel &gt; Coherence Bandwidth</a:t>
            </a:r>
          </a:p>
          <a:p>
            <a:pPr lvl="1"/>
            <a:r>
              <a:rPr lang="en-GB" sz="2000" kern="0" dirty="0"/>
              <a:t>Short symbol period that allows all multipaths to get analysed (we get the symbol at every multipath at the Rx --- many copies of the signal)</a:t>
            </a:r>
          </a:p>
        </p:txBody>
      </p:sp>
    </p:spTree>
    <p:extLst>
      <p:ext uri="{BB962C8B-B14F-4D97-AF65-F5344CB8AC3E}">
        <p14:creationId xmlns:p14="http://schemas.microsoft.com/office/powerpoint/2010/main" val="1412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Time dispersive/Frequency selective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94296" y="923306"/>
            <a:ext cx="11745303" cy="203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Flat fading</a:t>
            </a:r>
          </a:p>
          <a:p>
            <a:pPr lvl="1"/>
            <a:r>
              <a:rPr lang="en-GB" sz="2000" kern="0" dirty="0"/>
              <a:t>Narrow bandwidth --- NARROWBAND channel</a:t>
            </a:r>
          </a:p>
          <a:p>
            <a:pPr lvl="1"/>
            <a:r>
              <a:rPr lang="en-GB" sz="2000" b="1" kern="0" dirty="0"/>
              <a:t>Bandwidth of the channel &lt; Coherence Bandwidth</a:t>
            </a:r>
            <a:endParaRPr lang="en-GB" sz="2000" kern="0" dirty="0"/>
          </a:p>
          <a:p>
            <a:pPr lvl="1"/>
            <a:r>
              <a:rPr lang="en-GB" sz="2000" kern="0" dirty="0"/>
              <a:t>Symbol period is large relative to how long it takes the multipaths to arrive</a:t>
            </a:r>
          </a:p>
          <a:p>
            <a:pPr lvl="2"/>
            <a:r>
              <a:rPr lang="en-GB" sz="1800" kern="0" dirty="0"/>
              <a:t>For example 5 sec for all multipaths to arrive, whereas the symbol time is 100sec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r="3608"/>
          <a:stretch/>
        </p:blipFill>
        <p:spPr>
          <a:xfrm>
            <a:off x="7032169" y="2956351"/>
            <a:ext cx="5007429" cy="281147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94295" y="2956351"/>
            <a:ext cx="8260769" cy="30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/>
              <a:t>Power Delay Profile before </a:t>
            </a:r>
          </a:p>
          <a:p>
            <a:endParaRPr lang="en-GB" sz="2400" kern="0" dirty="0"/>
          </a:p>
          <a:p>
            <a:endParaRPr lang="en-GB" sz="2400" kern="0" dirty="0"/>
          </a:p>
          <a:p>
            <a:endParaRPr lang="en-GB" sz="2400" kern="0" dirty="0"/>
          </a:p>
          <a:p>
            <a:endParaRPr lang="en-GB" sz="2400" kern="0" dirty="0"/>
          </a:p>
          <a:p>
            <a:endParaRPr lang="en-GB" sz="2400" kern="0" dirty="0"/>
          </a:p>
          <a:p>
            <a:r>
              <a:rPr lang="en-GB" sz="2400" kern="0" dirty="0"/>
              <a:t>Now we look at the frequency domain channel response </a:t>
            </a:r>
          </a:p>
        </p:txBody>
      </p:sp>
    </p:spTree>
    <p:extLst>
      <p:ext uri="{BB962C8B-B14F-4D97-AF65-F5344CB8AC3E}">
        <p14:creationId xmlns:p14="http://schemas.microsoft.com/office/powerpoint/2010/main" val="2055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Frequency Selective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90005" y="1143000"/>
            <a:ext cx="11875325" cy="187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400" kern="0" dirty="0">
                <a:solidFill>
                  <a:srgbClr val="00B050"/>
                </a:solidFill>
              </a:rPr>
              <a:t>Deep notches </a:t>
            </a:r>
            <a:r>
              <a:rPr lang="en-GB" sz="2400" kern="0" dirty="0"/>
              <a:t>with 5-7MHz width</a:t>
            </a:r>
          </a:p>
          <a:p>
            <a:r>
              <a:rPr lang="en-GB" sz="2400" kern="0" dirty="0"/>
              <a:t>Notch width inversely proportional to </a:t>
            </a:r>
            <a:r>
              <a:rPr lang="en-GB" sz="2400" kern="0" dirty="0" err="1"/>
              <a:t>rms</a:t>
            </a:r>
            <a:r>
              <a:rPr lang="en-GB" sz="2400" kern="0" dirty="0"/>
              <a:t> delay spread</a:t>
            </a:r>
          </a:p>
          <a:p>
            <a:r>
              <a:rPr lang="en-GB" sz="2400" kern="0" dirty="0"/>
              <a:t>In frequency domain: the time delay spread creates deep frequency notches</a:t>
            </a:r>
          </a:p>
          <a:p>
            <a:r>
              <a:rPr lang="en-GB" sz="2400" kern="0" dirty="0"/>
              <a:t>In time domain: the time delay spread produces Inter Symbol Interference (ISI)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" t="1976" r="6303"/>
          <a:stretch/>
        </p:blipFill>
        <p:spPr>
          <a:xfrm>
            <a:off x="6046589" y="3152607"/>
            <a:ext cx="5894559" cy="37053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8156" y="3980635"/>
            <a:ext cx="3752602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ISI: signal is distorted due to one symbol interferes with subsequent symbols. Results in errors in decision device at Rx.</a:t>
            </a:r>
          </a:p>
        </p:txBody>
      </p:sp>
      <p:sp>
        <p:nvSpPr>
          <p:cNvPr id="7" name="Oval 6"/>
          <p:cNvSpPr/>
          <p:nvPr/>
        </p:nvSpPr>
        <p:spPr>
          <a:xfrm>
            <a:off x="7295546" y="3756080"/>
            <a:ext cx="470916" cy="824719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618347" y="3568275"/>
            <a:ext cx="470916" cy="824719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299083"/>
            <a:ext cx="1205345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PDP assumed to follow an exponential profile </a:t>
            </a:r>
            <a:r>
              <a:rPr lang="en-GB" sz="2400" dirty="0">
                <a:sym typeface="Wingdings"/>
              </a:rPr>
              <a:t> Approximated coherence bandwidth:</a:t>
            </a:r>
          </a:p>
          <a:p>
            <a:endParaRPr lang="en-GB" sz="2400" dirty="0">
              <a:sym typeface="Wingdings"/>
            </a:endParaRPr>
          </a:p>
          <a:p>
            <a:endParaRPr lang="en-GB" sz="2400" dirty="0">
              <a:sym typeface="Wingdings"/>
            </a:endParaRP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US" sz="2400" dirty="0"/>
          </a:p>
          <a:p>
            <a:endParaRPr lang="en-GB" sz="2400" dirty="0"/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3" y="2362198"/>
            <a:ext cx="3386667" cy="124440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Exponential model</a:t>
            </a:r>
          </a:p>
        </p:txBody>
      </p:sp>
    </p:spTree>
    <p:extLst>
      <p:ext uri="{BB962C8B-B14F-4D97-AF65-F5344CB8AC3E}">
        <p14:creationId xmlns:p14="http://schemas.microsoft.com/office/powerpoint/2010/main" val="52915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Wideband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1260183"/>
            <a:ext cx="12005733" cy="102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/>
              <a:t>Channel</a:t>
            </a:r>
            <a:r>
              <a:rPr lang="en-GB" i="1" kern="0" dirty="0"/>
              <a:t> </a:t>
            </a:r>
            <a:r>
              <a:rPr lang="en-GB" kern="0" dirty="0"/>
              <a:t>bandwidth is far in excess of the channel’s coherence bandwidth. Allows higher bandwidth and faster communication.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264361"/>
            <a:ext cx="1137708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+mj-lt"/>
                <a:ea typeface="+mj-ea"/>
                <a:cs typeface="+mj-cs"/>
              </a:defRPr>
            </a:lvl1pPr>
            <a:lvl2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2pPr>
            <a:lvl3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3pPr>
            <a:lvl4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4pPr>
            <a:lvl5pPr marL="441325" indent="-441325" algn="l" rtl="0" eaLnBrk="0" fontAlgn="base" hangingPunct="0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5pPr>
            <a:lvl6pPr marL="8985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6pPr>
            <a:lvl7pPr marL="13557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7pPr>
            <a:lvl8pPr marL="18129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8pPr>
            <a:lvl9pPr marL="2270125" indent="-441325" algn="l" rtl="0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  <a:defRPr sz="4400">
                <a:solidFill>
                  <a:srgbClr val="B01C2E"/>
                </a:solidFill>
                <a:latin typeface="Arial" charset="0"/>
              </a:defRPr>
            </a:lvl9pPr>
          </a:lstStyle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GB" kern="0" dirty="0"/>
              <a:t>Narrowband System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4303551"/>
            <a:ext cx="12005733" cy="102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/>
              <a:t>Channel</a:t>
            </a:r>
            <a:r>
              <a:rPr lang="en-GB" i="1" kern="0" dirty="0"/>
              <a:t> </a:t>
            </a:r>
            <a:r>
              <a:rPr lang="en-GB" kern="0" dirty="0"/>
              <a:t>bandwidth is less than the channel’s coherence bandwidth. </a:t>
            </a:r>
          </a:p>
        </p:txBody>
      </p:sp>
    </p:spTree>
    <p:extLst>
      <p:ext uri="{BB962C8B-B14F-4D97-AF65-F5344CB8AC3E}">
        <p14:creationId xmlns:p14="http://schemas.microsoft.com/office/powerpoint/2010/main" val="129376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Arrival Phase of a ray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 bwMode="auto">
              <a:xfrm>
                <a:off x="294297" y="1057195"/>
                <a:ext cx="11897703" cy="2066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858BB"/>
                  </a:buClr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sz="2400" kern="0" dirty="0"/>
                  <a:t>We assume that a sinusoidal signal is received via 2 independent paths (rays)</a:t>
                </a:r>
              </a:p>
              <a:p>
                <a:pPr lvl="1"/>
                <a:r>
                  <a:rPr lang="en-GB" sz="2000" kern="0" dirty="0"/>
                  <a:t>The arrival phase of each path will be different </a:t>
                </a:r>
                <a:endParaRPr lang="en-GB" sz="2400" kern="0" dirty="0"/>
              </a:p>
              <a:p>
                <a:r>
                  <a:rPr lang="en-GB" sz="2400" kern="0" dirty="0"/>
                  <a:t>The arrival phase of a ray is determined by:</a:t>
                </a:r>
              </a:p>
              <a:p>
                <a:pPr lvl="1"/>
                <a:r>
                  <a:rPr lang="en-GB" sz="2000" kern="0" dirty="0"/>
                  <a:t>Electrical path length (</a:t>
                </a:r>
                <a14:m>
                  <m:oMath xmlns:m="http://schemas.openxmlformats.org/officeDocument/2006/math">
                    <m:r>
                      <a:rPr lang="en-GB" sz="2000" i="1" kern="0" dirty="0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GB" sz="2000" kern="0" dirty="0"/>
                  <a:t>)</a:t>
                </a:r>
              </a:p>
              <a:p>
                <a:pPr lvl="1"/>
                <a:r>
                  <a:rPr lang="en-GB" sz="2000" kern="0" dirty="0"/>
                  <a:t>Carrier wavelength (</a:t>
                </a:r>
                <a14:m>
                  <m:oMath xmlns:m="http://schemas.openxmlformats.org/officeDocument/2006/math">
                    <m:r>
                      <a:rPr lang="en-GB" sz="2000" i="1" kern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GB" sz="2000" kern="0" dirty="0"/>
                  <a:t>)</a:t>
                </a:r>
              </a:p>
              <a:p>
                <a:endParaRPr lang="en-GB" sz="2400" kern="0" dirty="0"/>
              </a:p>
              <a:p>
                <a:endParaRPr lang="en-GB" sz="2400" kern="0" dirty="0"/>
              </a:p>
              <a:p>
                <a:endParaRPr lang="en-GB" sz="2400" kern="0" dirty="0"/>
              </a:p>
              <a:p>
                <a:pPr marL="0" indent="0">
                  <a:buNone/>
                </a:pPr>
                <a:endParaRPr lang="en-GB" sz="2400" kern="0" dirty="0"/>
              </a:p>
              <a:p>
                <a:pPr marL="0" indent="0">
                  <a:buNone/>
                </a:pPr>
                <a:endParaRPr lang="en-GB" sz="2400" kern="0" dirty="0"/>
              </a:p>
              <a:p>
                <a:endParaRPr lang="en-GB" sz="2400" kern="0" dirty="0"/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297" y="1057195"/>
                <a:ext cx="11897703" cy="2066015"/>
              </a:xfrm>
              <a:prstGeom prst="rect">
                <a:avLst/>
              </a:prstGeom>
              <a:blipFill rotWithShape="0">
                <a:blip r:embed="rId3"/>
                <a:stretch>
                  <a:fillRect l="-666" t="-2065" b="-2065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23" y="3927327"/>
            <a:ext cx="3318016" cy="118265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080379" y="4733219"/>
            <a:ext cx="1792178" cy="4940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74688" y="4648321"/>
            <a:ext cx="95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Initial phase of ray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210291" y="3750912"/>
            <a:ext cx="1413667" cy="58684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7976" y="3381342"/>
            <a:ext cx="95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Path length</a:t>
            </a:r>
          </a:p>
        </p:txBody>
      </p:sp>
      <p:cxnSp>
        <p:nvCxnSpPr>
          <p:cNvPr id="16" name="Straight Arrow Connector 15"/>
          <p:cNvCxnSpPr>
            <a:stCxn id="18" idx="1"/>
          </p:cNvCxnSpPr>
          <p:nvPr/>
        </p:nvCxnSpPr>
        <p:spPr>
          <a:xfrm flipH="1" flipV="1">
            <a:off x="6132693" y="4828823"/>
            <a:ext cx="1491265" cy="41966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23958" y="4925320"/>
            <a:ext cx="146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Carrier wavelength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2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Arrival Phase of a ray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06878" y="1085997"/>
            <a:ext cx="11897703" cy="52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400" kern="0" dirty="0"/>
              <a:t>Equation for a given path:</a:t>
            </a:r>
          </a:p>
          <a:p>
            <a:pPr marL="0" indent="0">
              <a:buNone/>
            </a:pPr>
            <a:endParaRPr lang="en-GB" sz="2400" kern="0" dirty="0"/>
          </a:p>
          <a:p>
            <a:pPr marL="0" indent="0">
              <a:buNone/>
            </a:pPr>
            <a:endParaRPr lang="en-GB" sz="2400" kern="0" dirty="0"/>
          </a:p>
          <a:p>
            <a:pPr marL="0" indent="0">
              <a:buNone/>
            </a:pPr>
            <a:endParaRPr lang="en-GB" sz="2400" kern="0" dirty="0"/>
          </a:p>
          <a:p>
            <a:pPr marL="0" indent="0">
              <a:buNone/>
            </a:pPr>
            <a:endParaRPr lang="en-GB" sz="2400" kern="0" dirty="0"/>
          </a:p>
          <a:p>
            <a:pPr marL="0" indent="0">
              <a:buNone/>
            </a:pPr>
            <a:endParaRPr lang="en-GB" sz="2400" kern="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17" y="2108266"/>
            <a:ext cx="4476686" cy="645288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6534425" y="1087494"/>
            <a:ext cx="792192" cy="9022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59039" y="166005"/>
            <a:ext cx="1613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 </a:t>
            </a:r>
            <a:r>
              <a:rPr lang="en-US"/>
              <a:t>(distance dependent)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7765998" y="1302899"/>
            <a:ext cx="792192" cy="9022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197096" y="405723"/>
                <a:ext cx="16139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Angular frequency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𝑤</m:t>
                    </m:r>
                    <m:r>
                      <a:rPr lang="en-GB" b="0" i="1" smtClean="0">
                        <a:latin typeface="Cambria Math" charset="0"/>
                      </a:rPr>
                      <m:t>=2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096" y="405723"/>
                <a:ext cx="1613918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3409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8714807" y="1447610"/>
            <a:ext cx="945828" cy="7431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435153" y="1138387"/>
                <a:ext cx="1613918" cy="47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53" y="1138387"/>
                <a:ext cx="1613918" cy="476349"/>
              </a:xfrm>
              <a:prstGeom prst="rect">
                <a:avLst/>
              </a:prstGeom>
              <a:blipFill rotWithShape="0">
                <a:blip r:embed="rId5"/>
                <a:stretch>
                  <a:fillRect t="-114103" r="-2528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06878" y="3160017"/>
            <a:ext cx="11897703" cy="468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400" kern="0" dirty="0"/>
              <a:t>As user moves, the path length varies, the phase of ray changes as well</a:t>
            </a:r>
          </a:p>
          <a:p>
            <a:r>
              <a:rPr lang="en-GB" sz="2400" kern="0" dirty="0"/>
              <a:t>If 2 rays arrive </a:t>
            </a:r>
            <a:r>
              <a:rPr lang="en-GB" sz="2400" b="1" kern="0" dirty="0"/>
              <a:t>in phase </a:t>
            </a:r>
            <a:r>
              <a:rPr lang="en-GB" sz="2400" kern="0" dirty="0"/>
              <a:t> ---  </a:t>
            </a:r>
            <a:r>
              <a:rPr lang="en-GB" sz="2400" i="1" kern="0" dirty="0"/>
              <a:t>constructive</a:t>
            </a:r>
            <a:r>
              <a:rPr lang="en-GB" sz="2400" kern="0" dirty="0"/>
              <a:t> interference (PEAK)</a:t>
            </a:r>
          </a:p>
          <a:p>
            <a:r>
              <a:rPr lang="en-GB" sz="2400" kern="0" dirty="0"/>
              <a:t>If 2 rays arrive in </a:t>
            </a:r>
            <a:r>
              <a:rPr lang="en-GB" sz="2400" b="1" kern="0" dirty="0"/>
              <a:t>anti-phase </a:t>
            </a:r>
            <a:r>
              <a:rPr lang="en-GB" sz="2400" kern="0" dirty="0"/>
              <a:t>(180 degrees apart) --- destructive interference (FADE or CANCEL)</a:t>
            </a:r>
          </a:p>
          <a:p>
            <a:pPr lvl="1"/>
            <a:r>
              <a:rPr lang="en-GB" sz="2000" kern="0" dirty="0"/>
              <a:t>Since many rays arrive at the receiver, usually the probability of cancellation is really small</a:t>
            </a:r>
          </a:p>
          <a:p>
            <a:endParaRPr lang="en-GB" sz="2400" kern="0" dirty="0"/>
          </a:p>
        </p:txBody>
      </p:sp>
    </p:spTree>
    <p:extLst>
      <p:ext uri="{BB962C8B-B14F-4D97-AF65-F5344CB8AC3E}">
        <p14:creationId xmlns:p14="http://schemas.microsoft.com/office/powerpoint/2010/main" val="121247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Multipath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40" y="1425038"/>
            <a:ext cx="7788702" cy="41809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022" y="1923553"/>
            <a:ext cx="1613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diffracted and reflected multipaths linking Rx-</a:t>
            </a:r>
            <a:r>
              <a:rPr lang="en-US" dirty="0" err="1"/>
              <a:t>Tx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87149" y="1923553"/>
            <a:ext cx="1947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Urban multipaths from a </a:t>
            </a:r>
            <a:r>
              <a:rPr lang="en-US" dirty="0" err="1"/>
              <a:t>Tx</a:t>
            </a:r>
            <a:r>
              <a:rPr lang="en-US" dirty="0"/>
              <a:t> (Wills Building) to a mobile at the bottom of Park Street</a:t>
            </a:r>
          </a:p>
        </p:txBody>
      </p:sp>
    </p:spTree>
    <p:extLst>
      <p:ext uri="{BB962C8B-B14F-4D97-AF65-F5344CB8AC3E}">
        <p14:creationId xmlns:p14="http://schemas.microsoft.com/office/powerpoint/2010/main" val="142319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5" name="Automotive Virtual Drive Test (LTE and LTE-A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805" y="145472"/>
            <a:ext cx="10165644" cy="57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Multipath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134691" y="891878"/>
            <a:ext cx="11863187" cy="225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dirty="0"/>
              <a:t>Simplest path scenario</a:t>
            </a:r>
          </a:p>
          <a:p>
            <a:pPr lvl="1"/>
            <a:r>
              <a:rPr lang="en-GB" kern="0" dirty="0"/>
              <a:t>Based on 2 arriving rays (paths)</a:t>
            </a:r>
          </a:p>
          <a:p>
            <a:r>
              <a:rPr lang="en-GB" kern="0" dirty="0"/>
              <a:t>Two paths have similar amplitude: </a:t>
            </a:r>
            <a:r>
              <a:rPr lang="en-GB" i="1" kern="0" dirty="0"/>
              <a:t>Rayleigh</a:t>
            </a:r>
            <a:r>
              <a:rPr lang="en-GB" kern="0" dirty="0"/>
              <a:t> scenario</a:t>
            </a:r>
          </a:p>
          <a:p>
            <a:pPr lvl="1"/>
            <a:r>
              <a:rPr lang="en-GB" kern="0" dirty="0"/>
              <a:t>Usually we assume at least 8 multipaths </a:t>
            </a:r>
          </a:p>
          <a:p>
            <a:endParaRPr lang="en-GB" kern="0" dirty="0"/>
          </a:p>
          <a:p>
            <a:endParaRPr lang="en-GB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34690" y="3146961"/>
            <a:ext cx="11863187" cy="395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dirty="0"/>
              <a:t>In many mobile scenarios, one multipath arrives at Rx with far more power than the rest (</a:t>
            </a:r>
            <a:r>
              <a:rPr lang="en-GB" i="1" kern="0" dirty="0"/>
              <a:t>dominant path</a:t>
            </a:r>
            <a:r>
              <a:rPr lang="en-GB" kern="0" dirty="0"/>
              <a:t>) </a:t>
            </a:r>
            <a:r>
              <a:rPr lang="mr-IN" kern="0" dirty="0"/>
              <a:t>–</a:t>
            </a:r>
            <a:r>
              <a:rPr lang="en-GB" kern="0" dirty="0"/>
              <a:t> usually </a:t>
            </a:r>
            <a:r>
              <a:rPr lang="en-GB" kern="0" dirty="0" err="1"/>
              <a:t>LoS</a:t>
            </a:r>
            <a:r>
              <a:rPr lang="en-GB" kern="0" dirty="0"/>
              <a:t> case</a:t>
            </a:r>
          </a:p>
          <a:p>
            <a:pPr lvl="1"/>
            <a:r>
              <a:rPr lang="en-GB" kern="0" dirty="0"/>
              <a:t>Also Non-</a:t>
            </a:r>
            <a:r>
              <a:rPr lang="en-GB" kern="0" dirty="0" err="1"/>
              <a:t>LoS</a:t>
            </a:r>
            <a:r>
              <a:rPr lang="en-GB" kern="0" dirty="0"/>
              <a:t> when we have a strong reflector </a:t>
            </a:r>
          </a:p>
          <a:p>
            <a:r>
              <a:rPr lang="en-GB" kern="0" dirty="0"/>
              <a:t>One path arrives with more power: </a:t>
            </a:r>
            <a:r>
              <a:rPr lang="en-GB" i="1" kern="0" dirty="0" err="1"/>
              <a:t>Rician</a:t>
            </a:r>
            <a:r>
              <a:rPr lang="en-GB" kern="0" dirty="0"/>
              <a:t> scenario</a:t>
            </a:r>
          </a:p>
          <a:p>
            <a:pPr lvl="1"/>
            <a:r>
              <a:rPr lang="en-GB" kern="0" dirty="0"/>
              <a:t>Vector summation is more deterministic (less variations) </a:t>
            </a:r>
          </a:p>
          <a:p>
            <a:pPr lvl="1"/>
            <a:endParaRPr lang="en-GB" kern="0" dirty="0"/>
          </a:p>
          <a:p>
            <a:endParaRPr lang="en-GB" kern="0" dirty="0"/>
          </a:p>
          <a:p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29790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Rayleigh Distribution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52"/>
          <a:stretch/>
        </p:blipFill>
        <p:spPr>
          <a:xfrm>
            <a:off x="5437542" y="1328738"/>
            <a:ext cx="5644530" cy="2198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8826" y="2071688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In-phase: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8826" y="4681539"/>
            <a:ext cx="206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Anti-phase: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9"/>
          <a:stretch/>
        </p:blipFill>
        <p:spPr>
          <a:xfrm>
            <a:off x="5437542" y="3526971"/>
            <a:ext cx="5644530" cy="23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1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7084" cy="114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Rician</a:t>
            </a:r>
            <a:r>
              <a:rPr lang="en-GB" dirty="0"/>
              <a:t>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9A18A3-0959-4526-9875-EC4318979250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134691" y="1651899"/>
            <a:ext cx="11863187" cy="500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858B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kern="0" dirty="0"/>
              <a:t>One path arrives with more power --- dominant path</a:t>
            </a:r>
          </a:p>
          <a:p>
            <a:r>
              <a:rPr lang="en-GB" sz="2800" kern="0" dirty="0">
                <a:solidFill>
                  <a:srgbClr val="0066FF"/>
                </a:solidFill>
              </a:rPr>
              <a:t>Amplitude</a:t>
            </a:r>
            <a:r>
              <a:rPr lang="en-GB" sz="2800" kern="0" dirty="0"/>
              <a:t> and </a:t>
            </a:r>
            <a:r>
              <a:rPr lang="en-GB" sz="2800" kern="0" dirty="0">
                <a:solidFill>
                  <a:srgbClr val="00B050"/>
                </a:solidFill>
              </a:rPr>
              <a:t>phase</a:t>
            </a:r>
            <a:r>
              <a:rPr lang="en-GB" sz="2800" kern="0" dirty="0"/>
              <a:t> transients less severe</a:t>
            </a:r>
          </a:p>
          <a:p>
            <a:r>
              <a:rPr lang="en-GB" sz="2800" kern="0" dirty="0"/>
              <a:t>As amplitude ratio between rays increases, signal becomes more deterministic</a:t>
            </a:r>
          </a:p>
          <a:p>
            <a:r>
              <a:rPr lang="en-GB" sz="2800" kern="0" dirty="0"/>
              <a:t>The degree of variation is characterised by the </a:t>
            </a:r>
            <a:r>
              <a:rPr lang="en-GB" sz="2800" i="1" kern="0" dirty="0"/>
              <a:t>K-factor</a:t>
            </a:r>
          </a:p>
        </p:txBody>
      </p:sp>
    </p:spTree>
    <p:extLst>
      <p:ext uri="{BB962C8B-B14F-4D97-AF65-F5344CB8AC3E}">
        <p14:creationId xmlns:p14="http://schemas.microsoft.com/office/powerpoint/2010/main" val="1613051262"/>
      </p:ext>
    </p:extLst>
  </p:cSld>
  <p:clrMapOvr>
    <a:masterClrMapping/>
  </p:clrMapOvr>
</p:sld>
</file>

<file path=ppt/theme/theme1.xml><?xml version="1.0" encoding="utf-8"?>
<a:theme xmlns:a="http://schemas.openxmlformats.org/drawingml/2006/main" name="UOBtemplate 13 Feb">
  <a:themeElements>
    <a:clrScheme name="UOBtemplate 13 Fe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OBtemplate 13 Fe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OBtemplate 13 Fe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Btemplate 13 Fe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Btemplate 13 Fe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UOB template subtitle in white bar 01 May</Template>
  <TotalTime>8921</TotalTime>
  <Words>1275</Words>
  <Application>Microsoft Macintosh PowerPoint</Application>
  <PresentationFormat>Widescreen</PresentationFormat>
  <Paragraphs>207</Paragraphs>
  <Slides>24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Cambria Math</vt:lpstr>
      <vt:lpstr>UOBtemplate 13 Feb</vt:lpstr>
      <vt:lpstr>PowerPoint Presentation</vt:lpstr>
      <vt:lpstr>Fast Fading</vt:lpstr>
      <vt:lpstr>Arrival Phase of a ray (1)</vt:lpstr>
      <vt:lpstr>Arrival Phase of a ray (2)</vt:lpstr>
      <vt:lpstr>Multipath Propagation</vt:lpstr>
      <vt:lpstr>PowerPoint Presentation</vt:lpstr>
      <vt:lpstr>Multipath scenarios</vt:lpstr>
      <vt:lpstr>Rayleigh Distribution </vt:lpstr>
      <vt:lpstr>Rician Distribution</vt:lpstr>
      <vt:lpstr>K-factor</vt:lpstr>
      <vt:lpstr>Envelope and Phase Variations (Rayleigh)</vt:lpstr>
      <vt:lpstr>Envelope and Phase Variations (Rician)</vt:lpstr>
      <vt:lpstr>Rayleigh fading over rectangular area</vt:lpstr>
      <vt:lpstr>Delay Dispersion (1)</vt:lpstr>
      <vt:lpstr>Delay Dispersion (2)</vt:lpstr>
      <vt:lpstr>Power Delay Profile (1)</vt:lpstr>
      <vt:lpstr>Power Delay Profile (2)</vt:lpstr>
      <vt:lpstr>RMS delay spread</vt:lpstr>
      <vt:lpstr>Normalised RMS delay spread</vt:lpstr>
      <vt:lpstr>Time dispersive/Frequency selective (1)</vt:lpstr>
      <vt:lpstr>Time dispersive/Frequency selective (2)</vt:lpstr>
      <vt:lpstr>Frequency Selective Channel</vt:lpstr>
      <vt:lpstr>Exponential model</vt:lpstr>
      <vt:lpstr>Wideband System</vt:lpstr>
    </vt:vector>
  </TitlesOfParts>
  <Company>University of Bristol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CDT Industrial mtg 27th July</dc:title>
  <dc:creator>Mark Beach</dc:creator>
  <cp:lastModifiedBy>Angela Doufexi</cp:lastModifiedBy>
  <cp:revision>194</cp:revision>
  <cp:lastPrinted>2019-10-08T13:56:10Z</cp:lastPrinted>
  <dcterms:created xsi:type="dcterms:W3CDTF">2007-05-01T15:00:58Z</dcterms:created>
  <dcterms:modified xsi:type="dcterms:W3CDTF">2020-12-03T11:49:27Z</dcterms:modified>
</cp:coreProperties>
</file>